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51" d="100"/>
          <a:sy n="51" d="100"/>
        </p:scale>
        <p:origin x="137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7100B95-9C6F-49DB-8B69-7E3602AB15FB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BD4A8F-49D7-437E-8454-DEBBF08CD52E}" type="datetimeFigureOut">
              <a:rPr lang="hr-HR" smtClean="0"/>
              <a:t>21.4.2021.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Procesija Za križen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Napravio: Leo Fililinić</a:t>
            </a:r>
          </a:p>
        </p:txBody>
      </p:sp>
    </p:spTree>
    <p:extLst>
      <p:ext uri="{BB962C8B-B14F-4D97-AF65-F5344CB8AC3E}">
        <p14:creationId xmlns:p14="http://schemas.microsoft.com/office/powerpoint/2010/main" val="14946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620000" cy="1143000"/>
          </a:xfrm>
        </p:spPr>
        <p:txBody>
          <a:bodyPr/>
          <a:lstStyle/>
          <a:p>
            <a:r>
              <a:rPr lang="hr-HR" sz="6000" dirty="0"/>
              <a:t>Za križen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60432" cy="4800600"/>
          </a:xfrm>
        </p:spPr>
        <p:txBody>
          <a:bodyPr>
            <a:normAutofit/>
          </a:bodyPr>
          <a:lstStyle/>
          <a:p>
            <a:r>
              <a:rPr lang="hr-HR" sz="2400" dirty="0"/>
              <a:t>Za križen je naziv za tradicionalnu noćnu procesiju koja se već nekoliko stoljeća svaki Veliki četvrtak organizira na otoku Hvaru.</a:t>
            </a:r>
          </a:p>
          <a:p>
            <a:r>
              <a:rPr lang="vi-VN" sz="2400" dirty="0">
                <a:latin typeface="Calibri" panose="020F0502020204030204" pitchFamily="34" charset="0"/>
              </a:rPr>
              <a:t>Procesija je jedinstveni obred osobite pobožnosti te izraz vjerskog i kulturnog identiteta stanovnika središnjeg dijela otoka Hvara, koji se u neprekinutom nizu odvija pet stoljeća. </a:t>
            </a:r>
          </a:p>
          <a:p>
            <a:endParaRPr lang="hr-HR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802973"/>
            <a:ext cx="3978188" cy="28093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8553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919" y="548680"/>
            <a:ext cx="8532440" cy="5996136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Calibri" panose="020F0502020204030204" pitchFamily="34" charset="0"/>
              </a:rPr>
              <a:t>Poznata je i po svom trajanju </a:t>
            </a:r>
            <a:r>
              <a:rPr lang="vi-VN" sz="2400" dirty="0">
                <a:latin typeface="Calibri" panose="020F0502020204030204" pitchFamily="34" charset="0"/>
              </a:rPr>
              <a:t>(tijekom 8 sati prođe se 25 kilometara)</a:t>
            </a:r>
            <a:r>
              <a:rPr lang="hr-HR" sz="2400" dirty="0">
                <a:latin typeface="Calibri" panose="020F0502020204030204" pitchFamily="34" charset="0"/>
              </a:rPr>
              <a:t>. P</a:t>
            </a:r>
            <a:r>
              <a:rPr lang="vi-VN" sz="2400" dirty="0">
                <a:latin typeface="Calibri" panose="020F0502020204030204" pitchFamily="34" charset="0"/>
              </a:rPr>
              <a:t>ripremaju je i provode bratovštine, odnosno zajednice hvarskih rimokatolika</a:t>
            </a:r>
            <a:r>
              <a:rPr lang="hr-HR" sz="2400" dirty="0">
                <a:latin typeface="Calibri" panose="020F0502020204030204" pitchFamily="34" charset="0"/>
              </a:rPr>
              <a:t>.</a:t>
            </a:r>
          </a:p>
          <a:p>
            <a:r>
              <a:rPr lang="vi-VN" sz="2400" dirty="0">
                <a:latin typeface="Calibri" panose="020F0502020204030204" pitchFamily="34" charset="0"/>
              </a:rPr>
              <a:t>Okosnica procesije je Gospin plač, osmerački pasionski tekst iz 15. stoljeća kojeg u formi glazbenog dijaloga pjevaju izabrani pjevači, kantaduri</a:t>
            </a:r>
            <a:r>
              <a:rPr lang="hr-HR" sz="2400" dirty="0"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565" y="3127276"/>
            <a:ext cx="4679877" cy="31238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3203848" y="6264205"/>
            <a:ext cx="3024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>
                <a:latin typeface="Calibri" panose="020F0502020204030204" pitchFamily="34" charset="0"/>
              </a:rPr>
              <a:t>„Faroski kantaduri”</a:t>
            </a:r>
          </a:p>
        </p:txBody>
      </p:sp>
    </p:spTree>
    <p:extLst>
      <p:ext uri="{BB962C8B-B14F-4D97-AF65-F5344CB8AC3E}">
        <p14:creationId xmlns:p14="http://schemas.microsoft.com/office/powerpoint/2010/main" val="360858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5400" dirty="0"/>
              <a:t>Opis procesije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60432" cy="4800600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Calibri" panose="020F0502020204030204" pitchFamily="34" charset="0"/>
              </a:rPr>
              <a:t>Procesija Za križen svake godine započinje točno u 22 sata tako što šest procesija istovremeno kreću iz šest župnih crkava središnjeg dijela otoka, u mjestima Vrbanj, Vrboska, Jelsa, Pitve, Vrisnik i Svirče. Svaka procesija se vrti u tom velikom krugu, da bi se u 7 sati ujutro vratila u svoje polazište.</a:t>
            </a:r>
          </a:p>
          <a:p>
            <a:r>
              <a:rPr lang="vi-VN" sz="2400" dirty="0">
                <a:latin typeface="Calibri" panose="020F0502020204030204" pitchFamily="34" charset="0"/>
              </a:rPr>
              <a:t>Svaku procesiju predvodi križonoša koji nosi križ. Križonoša ide u pratnji pomoćnika, dva pratitelja koji nose velike svijećnjake, dva glavna pjevača i više </a:t>
            </a:r>
            <a:r>
              <a:rPr lang="hr-HR" sz="2400" dirty="0">
                <a:latin typeface="Calibri" panose="020F0502020204030204" pitchFamily="34" charset="0"/>
              </a:rPr>
              <a:t>pomoćnih pjevača </a:t>
            </a:r>
            <a:r>
              <a:rPr lang="vi-VN" sz="2400" dirty="0">
                <a:latin typeface="Calibri" panose="020F0502020204030204" pitchFamily="34" charset="0"/>
              </a:rPr>
              <a:t>koji pjevaju "Gospin plač".</a:t>
            </a:r>
            <a:endParaRPr lang="hr-HR" sz="2400" dirty="0">
              <a:latin typeface="Calibri" panose="020F0502020204030204" pitchFamily="34" charset="0"/>
            </a:endParaRPr>
          </a:p>
          <a:p>
            <a:r>
              <a:rPr lang="vi-VN" sz="2400" dirty="0">
                <a:latin typeface="Calibri" panose="020F0502020204030204" pitchFamily="34" charset="0"/>
              </a:rPr>
              <a:t>Uloga križonoše </a:t>
            </a:r>
            <a:r>
              <a:rPr lang="hr-HR" sz="2400" dirty="0">
                <a:latin typeface="Calibri" panose="020F0502020204030204" pitchFamily="34" charset="0"/>
              </a:rPr>
              <a:t>ima </a:t>
            </a:r>
            <a:r>
              <a:rPr lang="vi-VN" sz="2400" dirty="0">
                <a:latin typeface="Calibri" panose="020F0502020204030204" pitchFamily="34" charset="0"/>
              </a:rPr>
              <a:t>iznimno veliku čast na otoku, pa je on već unaprijed određen i po više od 20 godina.</a:t>
            </a:r>
            <a:endParaRPr lang="hr-HR" sz="2400" dirty="0">
              <a:latin typeface="Calibri" panose="020F0502020204030204" pitchFamily="34" charset="0"/>
            </a:endParaRPr>
          </a:p>
          <a:p>
            <a:endParaRPr lang="hr-H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1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-4580" y="8531"/>
            <a:ext cx="8015288" cy="5905376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Calibri" panose="020F0502020204030204" pitchFamily="34" charset="0"/>
              </a:rPr>
              <a:t>Prolazeći kroz svako od 6 mjesta obuhvaćena procesijom, sudionici procesije iskazuju pobožnosti u svakoj od crkava na putu. Župnik u svakoj od crkava blagoslivlja križonošu i ohrabruje ga.</a:t>
            </a:r>
          </a:p>
          <a:p>
            <a:r>
              <a:rPr lang="hr-HR" sz="2400" dirty="0">
                <a:latin typeface="Calibri" panose="020F0502020204030204" pitchFamily="34" charset="0"/>
              </a:rPr>
              <a:t>Tijekom puta hodočasnici mole i pjevaju, a </a:t>
            </a:r>
            <a:r>
              <a:rPr lang="pl-PL" sz="2400" dirty="0"/>
              <a:t>svaka procesija pjeva na svoj način.</a:t>
            </a:r>
          </a:p>
          <a:p>
            <a:r>
              <a:rPr lang="hr-HR" sz="2400" dirty="0">
                <a:latin typeface="Calibri" panose="020F0502020204030204" pitchFamily="34" charset="0"/>
              </a:rPr>
              <a:t>Po brojnosti, najveća je jelšanska procesija, a hodočasnika zna biti više od tisuću. Jelšanska je posebna po običaju da križonoša zadnjih 100 metara puta pretrči.</a:t>
            </a:r>
          </a:p>
          <a:p>
            <a:endParaRPr lang="hr-HR" sz="2400" dirty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933" y="3573016"/>
            <a:ext cx="6398518" cy="30625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1566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r>
              <a:rPr lang="hr-HR" dirty="0"/>
              <a:t>Povijest procesije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467684" cy="4800600"/>
          </a:xfrm>
        </p:spPr>
        <p:txBody>
          <a:bodyPr>
            <a:normAutofit/>
          </a:bodyPr>
          <a:lstStyle/>
          <a:p>
            <a:r>
              <a:rPr lang="vi-VN" sz="2400" dirty="0">
                <a:latin typeface="Calibri" panose="020F0502020204030204" pitchFamily="34" charset="0"/>
              </a:rPr>
              <a:t>Nastanak procesije se veže uz raspelo Svetog križića, koje se od 1510. godine čuva u hvarskoj katedrali. Prema zapisima, križić je bio na čuvanju u kući Nikole Bevilaque. U vrijeme nemira između pučana i plemića, 6. veljače 1510., križić je prokrvario. Tada na Hvaru počinje intenzivno štovanje križa.</a:t>
            </a:r>
            <a:endParaRPr lang="hr-HR" sz="2400" dirty="0">
              <a:latin typeface="Calibri" panose="020F0502020204030204" pitchFamily="34" charset="0"/>
            </a:endParaRPr>
          </a:p>
          <a:p>
            <a:r>
              <a:rPr lang="pl-PL" sz="2400" dirty="0">
                <a:latin typeface="Calibri" panose="020F0502020204030204" pitchFamily="34" charset="0"/>
              </a:rPr>
              <a:t>Prvi pismeni zapis o procesiji datira od 16. veljače 1658. godine.</a:t>
            </a:r>
            <a:endParaRPr lang="hr-HR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446512"/>
            <a:ext cx="4251402" cy="31885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2213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7980040" cy="5808712"/>
          </a:xfrm>
        </p:spPr>
        <p:txBody>
          <a:bodyPr/>
          <a:lstStyle/>
          <a:p>
            <a:r>
              <a:rPr lang="hr-HR" dirty="0"/>
              <a:t>Godine 2009. tradicija procesije Za križen je upisana na UNESCO-v popis nematerijalne svjetske baštine u Europi.</a:t>
            </a:r>
          </a:p>
          <a:p>
            <a:r>
              <a:rPr lang="vi-VN" dirty="0">
                <a:latin typeface="Calibri" panose="020F0502020204030204" pitchFamily="34" charset="0"/>
              </a:rPr>
              <a:t>1943. godine talijanski fašisti ograničili su procesiju na samo 12 osoba po mjestu. 1944. procesija je održana u izbjegličkom kampu u pustinji Sinai u Egiptu.</a:t>
            </a:r>
            <a:endParaRPr lang="hr-HR" dirty="0">
              <a:latin typeface="Calibri" panose="020F0502020204030204" pitchFamily="34" charset="0"/>
            </a:endParaRPr>
          </a:p>
          <a:p>
            <a:r>
              <a:rPr lang="vi-VN" dirty="0">
                <a:latin typeface="Calibri" panose="020F0502020204030204" pitchFamily="34" charset="0"/>
              </a:rPr>
              <a:t> 2020. je bila ograničena na samo 15 osoba po procesiji, iako je većina drugih događanja u Hrvatskoj tog mjeseca otkazana, Za </a:t>
            </a:r>
            <a:r>
              <a:rPr lang="hr-HR" dirty="0">
                <a:latin typeface="Calibri" panose="020F0502020204030204" pitchFamily="34" charset="0"/>
              </a:rPr>
              <a:t>k</a:t>
            </a:r>
            <a:r>
              <a:rPr lang="vi-VN" dirty="0">
                <a:latin typeface="Calibri" panose="020F0502020204030204" pitchFamily="34" charset="0"/>
              </a:rPr>
              <a:t>rižen je ipak održana.</a:t>
            </a:r>
            <a:endParaRPr lang="hr-HR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531650"/>
            <a:ext cx="5493296" cy="30899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8228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122</TotalTime>
  <Words>457</Words>
  <Application>Microsoft Office PowerPoint</Application>
  <PresentationFormat>Prikaz na zaslonu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Adjacency</vt:lpstr>
      <vt:lpstr>Procesija Za križen</vt:lpstr>
      <vt:lpstr>Za križen</vt:lpstr>
      <vt:lpstr>PowerPoint prezentacija</vt:lpstr>
      <vt:lpstr>Opis procesije</vt:lpstr>
      <vt:lpstr>PowerPoint prezentacija</vt:lpstr>
      <vt:lpstr>Povijest procesije 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Mara Rozita TAHIRBEGOVIĆ</cp:lastModifiedBy>
  <cp:revision>13</cp:revision>
  <dcterms:created xsi:type="dcterms:W3CDTF">2021-04-15T12:03:54Z</dcterms:created>
  <dcterms:modified xsi:type="dcterms:W3CDTF">2021-04-21T15:18:21Z</dcterms:modified>
</cp:coreProperties>
</file>